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4"/>
  </p:notesMasterIdLst>
  <p:sldIdLst>
    <p:sldId id="256" r:id="rId2"/>
    <p:sldId id="301" r:id="rId3"/>
    <p:sldId id="286" r:id="rId4"/>
    <p:sldId id="290" r:id="rId5"/>
    <p:sldId id="257" r:id="rId6"/>
    <p:sldId id="303" r:id="rId7"/>
    <p:sldId id="304" r:id="rId8"/>
    <p:sldId id="289" r:id="rId9"/>
    <p:sldId id="259" r:id="rId10"/>
    <p:sldId id="288" r:id="rId11"/>
    <p:sldId id="282" r:id="rId12"/>
    <p:sldId id="260" r:id="rId13"/>
    <p:sldId id="273" r:id="rId14"/>
    <p:sldId id="280" r:id="rId15"/>
    <p:sldId id="293" r:id="rId16"/>
    <p:sldId id="274" r:id="rId17"/>
    <p:sldId id="278" r:id="rId18"/>
    <p:sldId id="275" r:id="rId19"/>
    <p:sldId id="298" r:id="rId20"/>
    <p:sldId id="299" r:id="rId21"/>
    <p:sldId id="305" r:id="rId22"/>
    <p:sldId id="30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B68A86-5DB3-71C4-3752-1C9703EF2ECA}" v="4" dt="2022-06-09T07:58:22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20" autoAdjust="0"/>
    <p:restoredTop sz="94589"/>
  </p:normalViewPr>
  <p:slideViewPr>
    <p:cSldViewPr snapToGrid="0">
      <p:cViewPr varScale="1">
        <p:scale>
          <a:sx n="75" d="100"/>
          <a:sy n="75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9DF25-EF96-46B4-B0F5-3B59D7EAA3BB}" type="datetimeFigureOut">
              <a:rPr lang="en-US" smtClean="0"/>
              <a:t>6/12/22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C0384-C7FD-4314-9E6F-C528F42F9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05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500" dirty="0"/>
              <a:t>Supply:</a:t>
            </a:r>
          </a:p>
          <a:p>
            <a:pPr lvl="1"/>
            <a:r>
              <a:rPr lang="en-US" sz="3300" dirty="0"/>
              <a:t>Pre-Apprenticeship training – Building Pathways</a:t>
            </a:r>
          </a:p>
          <a:p>
            <a:pPr lvl="1"/>
            <a:r>
              <a:rPr lang="en-US" sz="3300" dirty="0"/>
              <a:t>Outreach to Diverse Groups, especially women – Build A Life That Works</a:t>
            </a:r>
          </a:p>
          <a:p>
            <a:pPr lvl="1"/>
            <a:r>
              <a:rPr lang="en-US" sz="3300" dirty="0"/>
              <a:t>Connecting high school students with the building trades – MA GIT</a:t>
            </a:r>
          </a:p>
          <a:p>
            <a:pPr lvl="1"/>
            <a:endParaRPr lang="en-US" dirty="0"/>
          </a:p>
          <a:p>
            <a:r>
              <a:rPr lang="en-US" sz="4400" dirty="0"/>
              <a:t>Demand:</a:t>
            </a:r>
            <a:endParaRPr lang="en-US" sz="4400" i="1" dirty="0"/>
          </a:p>
          <a:p>
            <a:pPr lvl="1"/>
            <a:r>
              <a:rPr lang="en-US" sz="4200" dirty="0"/>
              <a:t>Public:</a:t>
            </a:r>
            <a:r>
              <a:rPr lang="en-US" sz="4500" dirty="0"/>
              <a:t> </a:t>
            </a:r>
          </a:p>
          <a:p>
            <a:pPr lvl="2"/>
            <a:r>
              <a:rPr lang="en-US" sz="3400" dirty="0"/>
              <a:t>State Strategy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3400" dirty="0"/>
              <a:t>2 state laws and an Executive Order that require contractors on state-funded or state-assisted projects to meet workforce participation goals of 6.9% women and 15.3% minorities</a:t>
            </a:r>
          </a:p>
          <a:p>
            <a:pPr lvl="2">
              <a:buSzPct val="150000"/>
              <a:buFont typeface="Wingdings" panose="05000000000000000000" pitchFamily="2" charset="2"/>
              <a:buChar char="§"/>
            </a:pPr>
            <a:r>
              <a:rPr lang="en-US" sz="3400" dirty="0"/>
              <a:t>Municipalities - Boston Jobs Residency Policy – 51% residents; 40% POC and 12% women – both private and public </a:t>
            </a:r>
          </a:p>
          <a:p>
            <a:pPr marL="987552" lvl="2" indent="0">
              <a:buNone/>
            </a:pPr>
            <a:endParaRPr lang="en-US" sz="3400" dirty="0"/>
          </a:p>
          <a:p>
            <a:pPr lvl="1"/>
            <a:r>
              <a:rPr lang="en-US" sz="4200" dirty="0"/>
              <a:t>Private:</a:t>
            </a:r>
          </a:p>
          <a:p>
            <a:pPr lvl="2"/>
            <a:r>
              <a:rPr lang="en-US" sz="3400" dirty="0"/>
              <a:t>Workforce participation goals set by private owners/developers, often in a Project Labor Agreement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DC0384-C7FD-4314-9E6F-C528F42F9F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61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14d13587f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1114d13587f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5" tIns="45650" rIns="91325" bIns="45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 here are some of the nuts and bolts of the pilot program: </a:t>
            </a:r>
            <a:endParaRPr/>
          </a:p>
        </p:txBody>
      </p:sp>
      <p:sp>
        <p:nvSpPr>
          <p:cNvPr id="230" name="Google Shape;230;g1114d13587f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5" tIns="45650" rIns="91325" bIns="45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Tradeswomen Tuesday events have resulted in 2600 women career seekers added to our database and over 100 apprentices starting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DC0384-C7FD-4314-9E6F-C528F42F9F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07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1750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69325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2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37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0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42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2310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950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02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0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3429EB8-B2B9-423C-A853-3081A3FF37F5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F5620A2A-EEC1-41A9-A5F2-2FC6F57BBA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2900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715705119?h=e6c5a960ab&amp;app_id=122963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DF326-9D59-4EAC-9293-741B4E875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7584" y="3062923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5C206-C821-440A-AA72-BBF940EDA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8382"/>
            <a:ext cx="9144000" cy="922178"/>
          </a:xfrm>
        </p:spPr>
        <p:txBody>
          <a:bodyPr>
            <a:normAutofit/>
          </a:bodyPr>
          <a:lstStyle/>
          <a:p>
            <a:r>
              <a:rPr lang="en-US" sz="3200" b="1" dirty="0"/>
              <a:t>Pipelines for Women into the Trades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487500-9855-4D9C-86CA-4E42FBB54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9285" y="1398450"/>
            <a:ext cx="5595799" cy="1790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F4A712-4F56-5C94-85B0-8ACE31CE1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709" y="4428649"/>
            <a:ext cx="2400300" cy="192024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5240982-5851-A851-9609-8474FF0F6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424839"/>
            <a:ext cx="25146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9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17500-CBC8-C619-5A7E-58D7261C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Consortium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7086D-B67F-99C0-DA42-572C87325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885" y="1905000"/>
            <a:ext cx="9601200" cy="3581400"/>
          </a:xfrm>
        </p:spPr>
        <p:txBody>
          <a:bodyPr/>
          <a:lstStyle/>
          <a:p>
            <a:r>
              <a:rPr lang="en-US" sz="2800" dirty="0"/>
              <a:t>Building Pathways </a:t>
            </a:r>
          </a:p>
          <a:p>
            <a:r>
              <a:rPr lang="en-US" sz="2800" dirty="0"/>
              <a:t>Policy Group on Tradeswomen’s Issues (PGTI)</a:t>
            </a:r>
          </a:p>
          <a:p>
            <a:r>
              <a:rPr lang="en-US" sz="2800" dirty="0"/>
              <a:t>Massachusetts Girls in Trades (MA GIT)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Recruitment, retention and advancement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diverse workers in the union building trades, including women, people of color, and other under-served groups. https://vimeo</a:t>
            </a:r>
          </a:p>
          <a:p>
            <a:pPr marL="0" indent="0">
              <a:buNone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4" name="Online Media 3" title="Girls In Trades Recap with Desalia Gomes">
            <a:hlinkClick r:id="" action="ppaction://media"/>
            <a:extLst>
              <a:ext uri="{FF2B5EF4-FFF2-40B4-BE49-F238E27FC236}">
                <a16:creationId xmlns:a16="http://schemas.microsoft.com/office/drawing/2014/main" id="{5603BC19-31B1-51AB-33D4-F7306343DAE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133114" y="308429"/>
            <a:ext cx="4893129" cy="255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75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BB685-7F53-BAAF-CEE5-0DF86AF45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Launching a Career in the Union Building Trades – Apprenticeship 101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44D71-75E5-42B1-3B39-AB44680C1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7162800" cy="3581400"/>
          </a:xfrm>
        </p:spPr>
        <p:txBody>
          <a:bodyPr/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2400"/>
              <a:buFont typeface="Arial"/>
              <a:buChar char="-"/>
            </a:pPr>
            <a:r>
              <a:rPr lang="en-US" sz="2000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3-5 years of training on the job and in a classroom/shop in the tools and skills of your trade</a:t>
            </a:r>
            <a:endParaRPr lang="en-US" dirty="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US" sz="2000" dirty="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2400"/>
              <a:buFont typeface="Arial"/>
              <a:buChar char="-"/>
            </a:pPr>
            <a:r>
              <a:rPr lang="en-US" sz="2000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Start working at $19-25+/hour with scheduled raises of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2400"/>
              <a:buNone/>
            </a:pPr>
            <a:r>
              <a:rPr lang="en-US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n-US" sz="2000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5 – 10%</a:t>
            </a:r>
            <a:endParaRPr lang="en-US" dirty="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US" sz="2000" dirty="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2400"/>
              <a:buFont typeface="Arial"/>
              <a:buChar char="-"/>
            </a:pPr>
            <a:r>
              <a:rPr lang="en-US" sz="2000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Training on the job with an experienced partner</a:t>
            </a:r>
            <a:endParaRPr lang="en-US" dirty="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US" sz="2000" dirty="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2400"/>
              <a:buFont typeface="Arial"/>
              <a:buChar char="-"/>
            </a:pPr>
            <a:r>
              <a:rPr lang="en-US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Become </a:t>
            </a:r>
            <a:r>
              <a:rPr lang="en-US" sz="2000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a journey worker at $60,000/year and up</a:t>
            </a:r>
            <a:endParaRPr lang="en-US" dirty="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US" sz="2000" dirty="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2400"/>
              <a:buFont typeface="Arial"/>
              <a:buChar char="-"/>
            </a:pPr>
            <a:r>
              <a:rPr lang="en-US" sz="2000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It’s an education </a:t>
            </a:r>
            <a:r>
              <a:rPr lang="en-US" sz="2000" u="sng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like going to college</a:t>
            </a:r>
            <a:r>
              <a:rPr lang="en-US" sz="2000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BUT NO DEBT!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A8249A-C042-1012-B158-4891DEEED48F}"/>
              </a:ext>
            </a:extLst>
          </p:cNvPr>
          <p:cNvSpPr txBox="1"/>
          <p:nvPr/>
        </p:nvSpPr>
        <p:spPr>
          <a:xfrm>
            <a:off x="9194800" y="2438400"/>
            <a:ext cx="2570480" cy="364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Google Shape;146;p7">
            <a:extLst>
              <a:ext uri="{FF2B5EF4-FFF2-40B4-BE49-F238E27FC236}">
                <a16:creationId xmlns:a16="http://schemas.microsoft.com/office/drawing/2014/main" id="{93A45F16-E6D0-45E7-9B76-28F01096F95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1638" t="7993" b="1692"/>
          <a:stretch/>
        </p:blipFill>
        <p:spPr>
          <a:xfrm>
            <a:off x="8431553" y="2171700"/>
            <a:ext cx="3455647" cy="4978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5636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BA0BE4-93F6-19CA-46E5-C9373F30B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79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49939-CE8F-4506-A945-0566B5D5D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Got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6060-6E30-4723-B597-D6E9CC881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38960"/>
            <a:ext cx="9997440" cy="3581400"/>
          </a:xfrm>
        </p:spPr>
        <p:txBody>
          <a:bodyPr>
            <a:normAutofit/>
          </a:bodyPr>
          <a:lstStyle/>
          <a:p>
            <a:r>
              <a:rPr lang="en-US" sz="2800" dirty="0"/>
              <a:t>Integrated </a:t>
            </a:r>
            <a:r>
              <a:rPr lang="en-US" sz="2800" b="1" i="1" dirty="0"/>
              <a:t>supply and demand </a:t>
            </a:r>
            <a:r>
              <a:rPr lang="en-US" sz="2800" dirty="0"/>
              <a:t>strategy:</a:t>
            </a:r>
          </a:p>
          <a:p>
            <a:pPr lvl="1"/>
            <a:r>
              <a:rPr lang="en-US" sz="2400" dirty="0"/>
              <a:t>Supply: Create a Pipeline of diverse workers for entry into apprenticeships</a:t>
            </a:r>
          </a:p>
          <a:p>
            <a:pPr lvl="1"/>
            <a:r>
              <a:rPr lang="en-US" sz="2400" dirty="0"/>
              <a:t>Demand: Promote policies and practices that create employment opportunities for diverse workers and keep them working and learning</a:t>
            </a:r>
          </a:p>
          <a:p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marL="530352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4843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E540B-3D9C-0DE6-51DC-273E41E2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424542"/>
            <a:ext cx="9601200" cy="892629"/>
          </a:xfrm>
        </p:spPr>
        <p:txBody>
          <a:bodyPr/>
          <a:lstStyle/>
          <a:p>
            <a:r>
              <a:rPr lang="en-US" dirty="0"/>
              <a:t>Policy Group on Tradeswomen’s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E546F-36C8-28C4-3BE4-690F15B78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1342" y="1404257"/>
            <a:ext cx="9601200" cy="1200920"/>
          </a:xfrm>
        </p:spPr>
        <p:txBody>
          <a:bodyPr>
            <a:normAutofit/>
          </a:bodyPr>
          <a:lstStyle/>
          <a:p>
            <a:r>
              <a:rPr lang="en-US" dirty="0"/>
              <a:t>An ongoing regional collaboration of construction industry stakeholders crushing the barriers to good jobs for women in the construction trades.</a:t>
            </a:r>
          </a:p>
          <a:p>
            <a:r>
              <a:rPr lang="en-US" dirty="0"/>
              <a:t>Meeting for the past 13 years.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D41D233-0955-019C-898A-9CDF6ADEA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379" y="2993366"/>
            <a:ext cx="6818024" cy="323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9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2120A-121C-493E-4630-DC8DF7947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8840"/>
          </a:xfrm>
        </p:spPr>
        <p:txBody>
          <a:bodyPr/>
          <a:lstStyle/>
          <a:p>
            <a:r>
              <a:rPr lang="en-US" dirty="0"/>
              <a:t>PGTI Essential 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03DC4-CDC2-751C-A762-3325F1125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880" y="1818640"/>
            <a:ext cx="9601200" cy="3581400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/>
              <a:t>Set workforce participation goals – set high targets</a:t>
            </a:r>
          </a:p>
          <a:p>
            <a:r>
              <a:rPr lang="en-US" sz="2000" dirty="0"/>
              <a:t>Count and report - </a:t>
            </a:r>
            <a:r>
              <a:rPr lang="en-US" dirty="0"/>
              <a:t>implement internal compliance infrastructure to monitor and adjust course </a:t>
            </a:r>
            <a:endParaRPr lang="en-US" sz="2000" dirty="0"/>
          </a:p>
          <a:p>
            <a:r>
              <a:rPr lang="en-US" sz="2000" dirty="0"/>
              <a:t>Access and Opportunity Committees – multi-stakeholder group led by GC/CM</a:t>
            </a:r>
          </a:p>
          <a:p>
            <a:pPr lvl="1"/>
            <a:r>
              <a:rPr lang="en-US" b="1" dirty="0"/>
              <a:t>REVIEW</a:t>
            </a:r>
            <a:r>
              <a:rPr lang="en-US" dirty="0"/>
              <a:t>: diversity compliance across the project and for every subcontractor, focusing on high impact, poor performers.</a:t>
            </a:r>
          </a:p>
          <a:p>
            <a:pPr lvl="1"/>
            <a:r>
              <a:rPr lang="en-US" b="1" dirty="0"/>
              <a:t>CORRECTIVE ACTION</a:t>
            </a:r>
            <a:r>
              <a:rPr lang="en-US" dirty="0"/>
              <a:t>: plans and other best practices to ensure the project meets or exceeds goals for a diverse workforce, including frequent meetings with non-compliant subcontractors. </a:t>
            </a:r>
          </a:p>
          <a:p>
            <a:pPr lvl="1"/>
            <a:r>
              <a:rPr lang="en-US" b="1" dirty="0"/>
              <a:t>LEARNING COMMUNITY</a:t>
            </a:r>
            <a:r>
              <a:rPr lang="en-US" dirty="0"/>
              <a:t>: members develop strong working relationships, recognize that they are in a unique learning environment and grow to share a commitment to making real change in an important industry</a:t>
            </a:r>
          </a:p>
          <a:p>
            <a:r>
              <a:rPr lang="en-US" sz="2000" dirty="0"/>
              <a:t>Diverse core crews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57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C011D-1B43-B815-9D62-850B2475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285" y="576202"/>
            <a:ext cx="9601200" cy="14859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Boost Supply Pipeline to Apprenticeship</a:t>
            </a:r>
            <a:br>
              <a:rPr lang="en-US" dirty="0"/>
            </a:br>
            <a:br>
              <a:rPr lang="en-US" dirty="0"/>
            </a:br>
            <a:r>
              <a:rPr lang="en-US" b="1" i="1" dirty="0"/>
              <a:t>If you can see it, you can be it!</a:t>
            </a:r>
          </a:p>
        </p:txBody>
      </p:sp>
      <p:pic>
        <p:nvPicPr>
          <p:cNvPr id="5" name="Picture 4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55ED8C84-C2DF-06A3-3E83-1ABEED7DB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086" y="4346051"/>
            <a:ext cx="3194035" cy="887232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51C7852B-3F10-2536-8062-DC4D03EFE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346" y="4346051"/>
            <a:ext cx="3429479" cy="887232"/>
          </a:xfrm>
          <a:prstGeom prst="rect">
            <a:avLst/>
          </a:prstGeom>
        </p:spPr>
      </p:pic>
      <p:pic>
        <p:nvPicPr>
          <p:cNvPr id="9" name="Picture 8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381E9ABC-DB8F-3AD8-8DFA-DC875D14E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81606" y="3733669"/>
            <a:ext cx="1228725" cy="1876687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76782AAE-3ABA-99BE-3560-6B8A1CF9151C}"/>
              </a:ext>
            </a:extLst>
          </p:cNvPr>
          <p:cNvSpPr/>
          <p:nvPr/>
        </p:nvSpPr>
        <p:spPr>
          <a:xfrm>
            <a:off x="2331720" y="5535782"/>
            <a:ext cx="1808607" cy="484632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Outreach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0B19D9E6-29F3-0750-7E29-D6FC9E782878}"/>
              </a:ext>
            </a:extLst>
          </p:cNvPr>
          <p:cNvSpPr/>
          <p:nvPr/>
        </p:nvSpPr>
        <p:spPr>
          <a:xfrm>
            <a:off x="4306825" y="5399267"/>
            <a:ext cx="2397060" cy="1175634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Pre-Apprenticeships</a:t>
            </a:r>
          </a:p>
          <a:p>
            <a:pPr algn="ctr"/>
            <a:r>
              <a:rPr lang="en-US" sz="1100" dirty="0"/>
              <a:t>Vocational High Schools </a:t>
            </a:r>
          </a:p>
          <a:p>
            <a:pPr algn="ctr"/>
            <a:r>
              <a:rPr lang="en-US" sz="1100" dirty="0"/>
              <a:t>Build A Life That Works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FFDB12B9-6FEA-C358-4694-832D7A48FBE5}"/>
              </a:ext>
            </a:extLst>
          </p:cNvPr>
          <p:cNvSpPr/>
          <p:nvPr/>
        </p:nvSpPr>
        <p:spPr>
          <a:xfrm>
            <a:off x="7031736" y="5521685"/>
            <a:ext cx="1801367" cy="498729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Apprenticeship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F9E5BED2-7CEE-76A3-42E3-5AFFB4328C34}"/>
              </a:ext>
            </a:extLst>
          </p:cNvPr>
          <p:cNvSpPr/>
          <p:nvPr/>
        </p:nvSpPr>
        <p:spPr>
          <a:xfrm>
            <a:off x="9160955" y="5535782"/>
            <a:ext cx="1801367" cy="498729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Journey Worker</a:t>
            </a:r>
          </a:p>
        </p:txBody>
      </p:sp>
    </p:spTree>
    <p:extLst>
      <p:ext uri="{BB962C8B-B14F-4D97-AF65-F5344CB8AC3E}">
        <p14:creationId xmlns:p14="http://schemas.microsoft.com/office/powerpoint/2010/main" val="376775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6CA49-3CCC-4DC4-A999-73896E4E3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61010"/>
            <a:ext cx="9601200" cy="742950"/>
          </a:xfrm>
        </p:spPr>
        <p:txBody>
          <a:bodyPr/>
          <a:lstStyle/>
          <a:p>
            <a:r>
              <a:rPr lang="en-US" dirty="0"/>
              <a:t>Pipeline 1 - Pre-Apprenticeship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33A0E-695C-449D-8D55-9055BEA7F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12240"/>
            <a:ext cx="10027920" cy="3581400"/>
          </a:xfrm>
        </p:spPr>
        <p:txBody>
          <a:bodyPr>
            <a:noAutofit/>
          </a:bodyPr>
          <a:lstStyle/>
          <a:p>
            <a:r>
              <a:rPr lang="en-US" sz="2400" dirty="0"/>
              <a:t>Pipeline for low to moderate income women, people of color, and urban youth to enter family-sustaining careers in the trades</a:t>
            </a:r>
          </a:p>
          <a:p>
            <a:r>
              <a:rPr lang="en-US" sz="2400" dirty="0"/>
              <a:t>Prepare participants to enter a registered building trades apprenticeship program</a:t>
            </a:r>
          </a:p>
          <a:p>
            <a:r>
              <a:rPr lang="en-US" sz="2400" dirty="0"/>
              <a:t>Classroom and hands-on instruction, and field trips to apprenticeship training centers and active construction sites</a:t>
            </a:r>
          </a:p>
          <a:p>
            <a:r>
              <a:rPr lang="en-US" sz="2400" dirty="0"/>
              <a:t>Participants learn about all the trades and receive support in applying for an apprenticeship opportunity  </a:t>
            </a:r>
          </a:p>
          <a:p>
            <a:r>
              <a:rPr lang="en-US" sz="2400" dirty="0"/>
              <a:t>Provide supportive services and career counseling</a:t>
            </a:r>
          </a:p>
        </p:txBody>
      </p:sp>
    </p:spTree>
    <p:extLst>
      <p:ext uri="{BB962C8B-B14F-4D97-AF65-F5344CB8AC3E}">
        <p14:creationId xmlns:p14="http://schemas.microsoft.com/office/powerpoint/2010/main" val="2710266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97186-B048-EE29-7D54-4BEBC79D1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Pre-Apprenticeship Program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37A3F-7DC2-B0D4-1A91-D0CABB565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37261" lvl="2" indent="-457200">
              <a:spcBef>
                <a:spcPts val="42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Outreach &amp; recruitment</a:t>
            </a:r>
          </a:p>
          <a:p>
            <a:pPr marL="937261" lvl="2" indent="-457200">
              <a:spcBef>
                <a:spcPts val="42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Applicant intake &amp; assessment</a:t>
            </a:r>
          </a:p>
          <a:p>
            <a:pPr marL="937261" lvl="2" indent="-457200">
              <a:spcBef>
                <a:spcPts val="42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Employability and Occupational Skills training</a:t>
            </a:r>
          </a:p>
          <a:p>
            <a:pPr marL="937261" lvl="2" indent="-457200">
              <a:spcBef>
                <a:spcPts val="42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Employment/apprenticeship placement</a:t>
            </a:r>
          </a:p>
          <a:p>
            <a:pPr marL="937261" lvl="2" indent="-457200">
              <a:spcBef>
                <a:spcPts val="42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Case management/Support Services</a:t>
            </a:r>
          </a:p>
          <a:p>
            <a:pPr marL="937261" lvl="2" indent="-457200">
              <a:spcBef>
                <a:spcPts val="42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Retention </a:t>
            </a:r>
          </a:p>
          <a:p>
            <a:pPr marL="937261" lvl="2" indent="-457200">
              <a:spcBef>
                <a:spcPts val="42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Industry engagement and community partnerships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59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14d13587f_0_88"/>
          <p:cNvSpPr txBox="1">
            <a:spLocks noGrp="1"/>
          </p:cNvSpPr>
          <p:nvPr>
            <p:ph type="title" idx="4294967295"/>
          </p:nvPr>
        </p:nvSpPr>
        <p:spPr>
          <a:xfrm>
            <a:off x="1790125" y="204750"/>
            <a:ext cx="4572000" cy="113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600" b="1" dirty="0">
                <a:solidFill>
                  <a:schemeClr val="lt1"/>
                </a:solidFill>
              </a:rPr>
              <a:t>Construction-hours child care now available!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33" name="Google Shape;233;g1114d13587f_0_88"/>
          <p:cNvSpPr txBox="1">
            <a:spLocks noGrp="1"/>
          </p:cNvSpPr>
          <p:nvPr>
            <p:ph type="body" idx="4294967295"/>
          </p:nvPr>
        </p:nvSpPr>
        <p:spPr>
          <a:xfrm>
            <a:off x="1838251" y="1683132"/>
            <a:ext cx="83439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228600" indent="-2222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◼"/>
            </a:pPr>
            <a:r>
              <a:rPr lang="en-US" sz="3300" dirty="0"/>
              <a:t>Pilot program in Boston area working with licensed family child care providers to offer child care starting at 5 or 5:30am</a:t>
            </a:r>
            <a:endParaRPr sz="3300" dirty="0"/>
          </a:p>
          <a:p>
            <a:pPr marL="228600" indent="-22225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ct val="100000"/>
              <a:buChar char="◼"/>
            </a:pPr>
            <a:r>
              <a:rPr lang="en-US" sz="3300" dirty="0"/>
              <a:t>Child care providers all accept childcare     vouchers, their weekly rates vary</a:t>
            </a:r>
          </a:p>
          <a:p>
            <a:pPr marL="228600" indent="-22225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ct val="100000"/>
              <a:buChar char="◼"/>
            </a:pPr>
            <a:r>
              <a:rPr lang="en-US" sz="3300" dirty="0"/>
              <a:t>Scholarships for families without vouchers of $100/week for 6 months paid to provider for tuition discount</a:t>
            </a:r>
            <a:endParaRPr sz="3300" dirty="0"/>
          </a:p>
          <a:p>
            <a:pPr marL="0" indent="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ct val="87500"/>
              <a:buNone/>
            </a:pPr>
            <a:endParaRPr dirty="0"/>
          </a:p>
          <a:p>
            <a:pPr marL="228600" indent="-5080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ct val="87500"/>
              <a:buNone/>
            </a:pPr>
            <a:endParaRPr dirty="0"/>
          </a:p>
          <a:p>
            <a:pPr marL="228600" indent="-5080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ct val="87500"/>
              <a:buNone/>
            </a:pPr>
            <a:endParaRPr dirty="0"/>
          </a:p>
          <a:p>
            <a:pPr marL="228600" indent="-5080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ct val="87500"/>
              <a:buNone/>
            </a:pPr>
            <a:endParaRPr dirty="0"/>
          </a:p>
          <a:p>
            <a:pPr marL="228600" indent="-50800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ct val="87500"/>
              <a:buNone/>
            </a:pPr>
            <a:endParaRPr dirty="0"/>
          </a:p>
        </p:txBody>
      </p:sp>
      <p:pic>
        <p:nvPicPr>
          <p:cNvPr id="234" name="Google Shape;234;g1114d13587f_0_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7918" y="0"/>
            <a:ext cx="4164278" cy="1498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235" name="Google Shape;235;g1114d13587f_0_88"/>
          <p:cNvSpPr txBox="1"/>
          <p:nvPr/>
        </p:nvSpPr>
        <p:spPr>
          <a:xfrm>
            <a:off x="3791474" y="5338154"/>
            <a:ext cx="75114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endParaRPr lang="en-US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0BBA187-5D41-499D-A3FC-E1EDC4989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52200" y="619971"/>
            <a:ext cx="4959773" cy="37198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9396316-7AEF-4E6F-AFDF-80271C207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53628" y="345654"/>
            <a:ext cx="4959773" cy="42684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E650F7-EB04-4A08-B040-55B26F34E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5120" y="325120"/>
            <a:ext cx="5049520" cy="43992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7031A7B-65B3-43C9-AF36-BA1DB01D3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606800"/>
            <a:ext cx="4399278" cy="33832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E407F7A-3A71-4776-9549-BD6A24E42F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279" y="3606800"/>
            <a:ext cx="3393444" cy="3383280"/>
          </a:xfrm>
          <a:prstGeom prst="rect">
            <a:avLst/>
          </a:prstGeom>
        </p:spPr>
      </p:pic>
      <p:pic>
        <p:nvPicPr>
          <p:cNvPr id="27" name="Google Shape;306;p25">
            <a:extLst>
              <a:ext uri="{FF2B5EF4-FFF2-40B4-BE49-F238E27FC236}">
                <a16:creationId xmlns:a16="http://schemas.microsoft.com/office/drawing/2014/main" id="{7A027EFB-E4CF-42C8-B353-3AFA646F0BC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92723" y="239776"/>
            <a:ext cx="4399278" cy="6750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7739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4A817-1EAC-4AAC-BD93-8C98C2AC7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10479020" cy="14859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Pipeline 2 – Northeast Center for Tradeswomen’s Equity - Build A Life That Works </a:t>
            </a:r>
            <a:br>
              <a:rPr lang="en-US" sz="44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4F293-B376-4ECA-8FA0-722626135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099" y="2089713"/>
            <a:ext cx="10911840" cy="3581400"/>
          </a:xfrm>
        </p:spPr>
        <p:txBody>
          <a:bodyPr>
            <a:normAutofit/>
          </a:bodyPr>
          <a:lstStyle/>
          <a:p>
            <a:r>
              <a:rPr lang="en-US" sz="3200" b="1" dirty="0"/>
              <a:t>Education campaign to expose women to careers in the building trades </a:t>
            </a:r>
          </a:p>
          <a:p>
            <a:pPr lvl="1"/>
            <a:r>
              <a:rPr lang="en-US" sz="2400" b="1" dirty="0"/>
              <a:t>Heighten </a:t>
            </a:r>
            <a:r>
              <a:rPr lang="en-US" sz="2400" b="1" i="0" dirty="0"/>
              <a:t>the visibility of women in the trades – You Can Do It Too</a:t>
            </a:r>
          </a:p>
          <a:p>
            <a:pPr lvl="1"/>
            <a:r>
              <a:rPr lang="en-US" sz="2400" b="1" dirty="0"/>
              <a:t>Connect </a:t>
            </a:r>
            <a:r>
              <a:rPr lang="en-US" sz="2400" b="1" i="0" dirty="0"/>
              <a:t>women career seekers to tradeswomen</a:t>
            </a:r>
          </a:p>
          <a:p>
            <a:pPr lvl="1"/>
            <a:r>
              <a:rPr lang="en-US" sz="2400" b="1" dirty="0"/>
              <a:t>Career navigation - GPS not Uber</a:t>
            </a:r>
          </a:p>
          <a:p>
            <a:pPr lvl="1"/>
            <a:endParaRPr lang="en-US" sz="3200" b="1" dirty="0"/>
          </a:p>
          <a:p>
            <a:pPr lvl="1"/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39CBD-76DC-4BE0-AD64-6161A1D83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318" y="3718367"/>
            <a:ext cx="2924096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64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1B83D-1B8F-4C7D-A477-2BA22D99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 A Life That Works Website</a:t>
            </a:r>
            <a:endParaRPr lang="en-US" dirty="0"/>
          </a:p>
        </p:txBody>
      </p:sp>
      <p:pic>
        <p:nvPicPr>
          <p:cNvPr id="13" name="Content Placeholder 12" descr="Graphical user interface&#10;&#10;Description automatically generated">
            <a:extLst>
              <a:ext uri="{FF2B5EF4-FFF2-40B4-BE49-F238E27FC236}">
                <a16:creationId xmlns:a16="http://schemas.microsoft.com/office/drawing/2014/main" id="{555A3FFE-4128-C2CF-8740-E22CBE7FF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66" y="2068286"/>
            <a:ext cx="5625419" cy="3684814"/>
          </a:xfrm>
        </p:spPr>
      </p:pic>
      <p:pic>
        <p:nvPicPr>
          <p:cNvPr id="19" name="Picture 18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83A8B5B5-A10A-9B08-AB7F-22079E04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82" y="1992086"/>
            <a:ext cx="5588000" cy="376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05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D857-AE54-6256-B532-26D88084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Tradeswomen Visible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FE091A-B4D1-027B-F04C-B55B5F1C3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2" y="1948543"/>
            <a:ext cx="5730240" cy="4297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33B039-2497-E888-8B97-3215E21DE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1" y="1513114"/>
            <a:ext cx="418338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02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4F64CD-EE23-C5C5-5914-886B31CAE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04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77542-A12D-4160-9C11-431092941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Tradeswomen as Leaders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434D2-7987-4D67-9B02-B8C5F2F76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71" y="2044262"/>
            <a:ext cx="5596759" cy="3581400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/>
              <a:t>Speaker’s Bureau</a:t>
            </a:r>
          </a:p>
          <a:p>
            <a:pPr lvl="1"/>
            <a:r>
              <a:rPr lang="en-US" sz="3600" dirty="0"/>
              <a:t>Active tradeswomen engaged in outreach</a:t>
            </a:r>
          </a:p>
          <a:p>
            <a:pPr lvl="1"/>
            <a:r>
              <a:rPr lang="en-US" sz="3600" dirty="0"/>
              <a:t>Mentoring &amp; Leadership opportunities </a:t>
            </a:r>
          </a:p>
          <a:p>
            <a:pPr lvl="1"/>
            <a:r>
              <a:rPr lang="en-US" sz="3600" dirty="0"/>
              <a:t>Inspired formation of Boston Union Trades Sisters</a:t>
            </a:r>
          </a:p>
          <a:p>
            <a:pPr lvl="2"/>
            <a:r>
              <a:rPr lang="en-US" sz="3400" dirty="0"/>
              <a:t>700+ tradeswomen</a:t>
            </a:r>
          </a:p>
          <a:p>
            <a:pPr lvl="2"/>
            <a:r>
              <a:rPr lang="en-US" sz="3400" dirty="0"/>
              <a:t>Networking &amp; support </a:t>
            </a:r>
          </a:p>
          <a:p>
            <a:r>
              <a:rPr lang="en-US" sz="3600" dirty="0"/>
              <a:t>Tradeswomen’s Advisory Committee</a:t>
            </a:r>
          </a:p>
          <a:p>
            <a:endParaRPr lang="en-US" sz="3600" dirty="0"/>
          </a:p>
          <a:p>
            <a:pPr lvl="1"/>
            <a:endParaRPr lang="en-US" sz="3600" dirty="0"/>
          </a:p>
        </p:txBody>
      </p:sp>
      <p:pic>
        <p:nvPicPr>
          <p:cNvPr id="4" name="Google Shape;222;p15">
            <a:extLst>
              <a:ext uri="{FF2B5EF4-FFF2-40B4-BE49-F238E27FC236}">
                <a16:creationId xmlns:a16="http://schemas.microsoft.com/office/drawing/2014/main" id="{5B275AC8-0688-4684-90D4-DFDF0D55FB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60624" y="1754774"/>
            <a:ext cx="5431376" cy="4160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794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53A33-CF0A-490C-A31E-31B63519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86740"/>
            <a:ext cx="9601200" cy="1485900"/>
          </a:xfrm>
        </p:spPr>
        <p:txBody>
          <a:bodyPr/>
          <a:lstStyle/>
          <a:p>
            <a:r>
              <a:rPr lang="en-US" dirty="0"/>
              <a:t>Pipeline 3 – MA Girls in Trades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CDCF2-BE30-4043-AEFC-ECA94C67B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965" y="1932215"/>
            <a:ext cx="6714671" cy="35814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Collaboration of Career Tech Ed High Schools, Unions, Contractors</a:t>
            </a:r>
          </a:p>
          <a:p>
            <a:r>
              <a:rPr lang="en-US" sz="3200" dirty="0"/>
              <a:t>Encourage young women in Vocational High Schools to pursue careers in the union building trades</a:t>
            </a:r>
          </a:p>
          <a:p>
            <a:pPr lvl="1"/>
            <a:r>
              <a:rPr lang="en-US" sz="2800" i="0" dirty="0"/>
              <a:t>Conference &amp; Career Fair </a:t>
            </a:r>
          </a:p>
          <a:p>
            <a:pPr lvl="1"/>
            <a:r>
              <a:rPr lang="en-US" sz="2800" i="0" dirty="0"/>
              <a:t>Equity in the Trades Student Leadership Councils</a:t>
            </a:r>
          </a:p>
          <a:p>
            <a:pPr lvl="1"/>
            <a:r>
              <a:rPr lang="en-US" sz="2800" i="0" dirty="0"/>
              <a:t>Engagement with guidance counselors and educators </a:t>
            </a:r>
          </a:p>
          <a:p>
            <a:endParaRPr lang="en-US" sz="3200" dirty="0">
              <a:latin typeface="+mj-lt"/>
            </a:endParaRPr>
          </a:p>
          <a:p>
            <a:pPr marL="530352" lvl="1" indent="0">
              <a:buNone/>
            </a:pP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CB6E39-A142-49C4-A1A7-2ACBDC706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00" y="457200"/>
            <a:ext cx="3423920" cy="387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3AD5B6-0B3B-1CA2-363D-FFB96C942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62142" cy="4572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8221C6-4449-F810-B224-F4FE701FD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314" y="0"/>
            <a:ext cx="6411686" cy="457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709084-C524-BC7B-E386-61C3179F41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35" r="50000" b="41111"/>
          <a:stretch/>
        </p:blipFill>
        <p:spPr>
          <a:xfrm>
            <a:off x="3331070" y="4572000"/>
            <a:ext cx="5954443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19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957C2C24-6D6E-0D38-23A5-3A2649E3A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04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92A07C-4118-1537-8151-512A8B3306AE}"/>
              </a:ext>
            </a:extLst>
          </p:cNvPr>
          <p:cNvSpPr txBox="1"/>
          <p:nvPr/>
        </p:nvSpPr>
        <p:spPr>
          <a:xfrm>
            <a:off x="1894113" y="950976"/>
            <a:ext cx="87956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</a:rPr>
              <a:t>TABLE QUESTION</a:t>
            </a:r>
          </a:p>
          <a:p>
            <a:pPr algn="ctr"/>
            <a:endParaRPr lang="en-US" sz="4800" dirty="0">
              <a:solidFill>
                <a:schemeClr val="tx2"/>
              </a:solidFill>
            </a:endParaRPr>
          </a:p>
          <a:p>
            <a:pPr algn="ctr"/>
            <a:endParaRPr lang="en-US" sz="4800" dirty="0">
              <a:solidFill>
                <a:schemeClr val="tx2"/>
              </a:solidFill>
            </a:endParaRPr>
          </a:p>
          <a:p>
            <a:pPr algn="ctr"/>
            <a:r>
              <a:rPr lang="en-US" sz="4800" dirty="0">
                <a:solidFill>
                  <a:schemeClr val="tx2"/>
                </a:solidFill>
              </a:rPr>
              <a:t>What pipelines or pathways exist in London, or could be created, for women into the trades?</a:t>
            </a:r>
          </a:p>
        </p:txBody>
      </p:sp>
    </p:spTree>
    <p:extLst>
      <p:ext uri="{BB962C8B-B14F-4D97-AF65-F5344CB8AC3E}">
        <p14:creationId xmlns:p14="http://schemas.microsoft.com/office/powerpoint/2010/main" val="3960306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186B0-D2BD-94D3-C253-ADCE7EBF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Contact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F80F2-09A3-03C2-AEE6-7D0591FC7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Mary Vogel, mary@buildingpathwaysma.org</a:t>
            </a:r>
          </a:p>
          <a:p>
            <a:r>
              <a:rPr lang="en-US" sz="3200" dirty="0"/>
              <a:t>Amy Courtney, amy@buildingpathwaysma.org</a:t>
            </a:r>
          </a:p>
        </p:txBody>
      </p:sp>
    </p:spTree>
    <p:extLst>
      <p:ext uri="{BB962C8B-B14F-4D97-AF65-F5344CB8AC3E}">
        <p14:creationId xmlns:p14="http://schemas.microsoft.com/office/powerpoint/2010/main" val="3022031165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805</TotalTime>
  <Words>847</Words>
  <Application>Microsoft Macintosh PowerPoint</Application>
  <PresentationFormat>Widescreen</PresentationFormat>
  <Paragraphs>113</Paragraphs>
  <Slides>22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Franklin Gothic Book</vt:lpstr>
      <vt:lpstr>Wingdings</vt:lpstr>
      <vt:lpstr>Crop</vt:lpstr>
      <vt:lpstr>  </vt:lpstr>
      <vt:lpstr>Our Consortium</vt:lpstr>
      <vt:lpstr>Launching a Career in the Union Building Trades – Apprenticeship 101</vt:lpstr>
      <vt:lpstr>PowerPoint Presentation</vt:lpstr>
      <vt:lpstr>How We Got Here</vt:lpstr>
      <vt:lpstr>Policy Group on Tradeswomen’s Issues</vt:lpstr>
      <vt:lpstr>PGTI Essential Best Practices</vt:lpstr>
      <vt:lpstr>Boost Supply Pipeline to Apprenticeship  If you can see it, you can be it!</vt:lpstr>
      <vt:lpstr>Pipeline 1 - Pre-Apprenticeship Training</vt:lpstr>
      <vt:lpstr>Pre-Apprenticeship Program Elements</vt:lpstr>
      <vt:lpstr>Construction-hours child care now available!</vt:lpstr>
      <vt:lpstr>PowerPoint Presentation</vt:lpstr>
      <vt:lpstr>Pipeline 2 – Northeast Center for Tradeswomen’s Equity - Build A Life That Works  </vt:lpstr>
      <vt:lpstr>Build A Life That Works Website</vt:lpstr>
      <vt:lpstr>Make Tradeswomen Visible</vt:lpstr>
      <vt:lpstr>PowerPoint Presentation</vt:lpstr>
      <vt:lpstr>Tradeswomen as Leaders</vt:lpstr>
      <vt:lpstr>Pipeline 3 – MA Girls in Trades</vt:lpstr>
      <vt:lpstr>PowerPoint Presentation</vt:lpstr>
      <vt:lpstr>PowerPoint Presentation</vt:lpstr>
      <vt:lpstr>PowerPoint Presentation</vt:lpstr>
      <vt:lpstr>Contact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mary buildingpathwaysboston.org</dc:creator>
  <cp:lastModifiedBy>DocSuMo</cp:lastModifiedBy>
  <cp:revision>14</cp:revision>
  <dcterms:created xsi:type="dcterms:W3CDTF">2022-03-14T14:31:28Z</dcterms:created>
  <dcterms:modified xsi:type="dcterms:W3CDTF">2022-06-12T09:18:40Z</dcterms:modified>
</cp:coreProperties>
</file>